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59" r:id="rId5"/>
    <p:sldId id="267" r:id="rId6"/>
    <p:sldId id="289" r:id="rId7"/>
    <p:sldId id="291" r:id="rId8"/>
    <p:sldId id="292" r:id="rId9"/>
    <p:sldId id="279" r:id="rId10"/>
    <p:sldId id="286" r:id="rId11"/>
    <p:sldId id="287" r:id="rId12"/>
    <p:sldId id="288" r:id="rId13"/>
    <p:sldId id="275" r:id="rId14"/>
    <p:sldId id="276" r:id="rId15"/>
    <p:sldId id="274" r:id="rId16"/>
    <p:sldId id="271" r:id="rId17"/>
    <p:sldId id="269" r:id="rId18"/>
    <p:sldId id="272" r:id="rId19"/>
    <p:sldId id="273" r:id="rId20"/>
    <p:sldId id="281" r:id="rId21"/>
    <p:sldId id="282" r:id="rId22"/>
    <p:sldId id="283" r:id="rId23"/>
    <p:sldId id="284" r:id="rId24"/>
    <p:sldId id="285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societies_communities/geo_activities/required_reporting/financial_reporting.html" TargetMode="External"/><Relationship Id="rId2" Type="http://schemas.openxmlformats.org/officeDocument/2006/relationships/hyperlink" Target="http://www.ieee.org/societies_communities/geo_activities/required_reporting/rebate_schedule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eetings.vtools.ieee.org/ma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s.org/awards_main.html" TargetMode="External"/><Relationship Id="rId2" Type="http://schemas.openxmlformats.org/officeDocument/2006/relationships/hyperlink" Target="http://www.emcs.org/chapters/haislmaier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.n.oneil@ieee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://sites.ieee.org/vtools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wh.ieee.org/ieee/apo/Region10/MembershipPresentations/3.%20SAMIEEE%20Training%20Module.pd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hosting/wordpress-hosting/" TargetMode="External"/><Relationship Id="rId2" Type="http://schemas.openxmlformats.org/officeDocument/2006/relationships/hyperlink" Target="http://sites.ieee.org/section-templat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mailto:k.n.luu@ieee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wnv-emcs/communities/" TargetMode="External"/><Relationship Id="rId2" Type="http://schemas.openxmlformats.org/officeDocument/2006/relationships/hyperlink" Target="http://sites.ieee.org/wnv-emcs/about-ieee/executive-committe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k.n.luu@ieee.org" TargetMode="External"/><Relationship Id="rId4" Type="http://schemas.openxmlformats.org/officeDocument/2006/relationships/hyperlink" Target="http://officers.vtools.ieee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wnv-emcs/wp-admin/customize.php?return=/wnv-emcs/wp-admin/&amp;autofocus%5bcontrol%5d=header_image" TargetMode="External"/><Relationship Id="rId2" Type="http://schemas.openxmlformats.org/officeDocument/2006/relationships/hyperlink" Target="https://meetings.vtools.ieee.org/main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Presentation1.pptx"/><Relationship Id="rId13" Type="http://schemas.openxmlformats.org/officeDocument/2006/relationships/package" Target="../embeddings/Microsoft_PowerPoint_Presentation2.pptx"/><Relationship Id="rId3" Type="http://schemas.openxmlformats.org/officeDocument/2006/relationships/hyperlink" Target="https://drive.google.com/open?id=0B_i1MnQg-aYveXFtODFheFhXR1k&amp;authuser=0" TargetMode="Externa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doc-0k-0o-docs.googleusercontent.com/docs/securesc/a8b3fmpa8ooam73du7avvumspd8q3o7g/3fm5fsp2deuicuq6qmjv4vavieks1mef/1467561600000/10122111965896582860/00539935522058450957/0B9Ck3BOsZNnxdkZGbHVKbEZXM0k?h=10872935443509823421&amp;e=download" TargetMode="External"/><Relationship Id="rId11" Type="http://schemas.openxmlformats.org/officeDocument/2006/relationships/image" Target="../media/image14.wmf"/><Relationship Id="rId5" Type="http://schemas.openxmlformats.org/officeDocument/2006/relationships/hyperlink" Target="http://research.microsoft.com/apps/video/default.aspx?id=242109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http://research.microsoft.com/apps/video/default.aspx?id=242111" TargetMode="External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usa.org/volunteers/pace/" TargetMode="External"/><Relationship Id="rId2" Type="http://schemas.openxmlformats.org/officeDocument/2006/relationships/hyperlink" Target="mailto:k.Williams@ieee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llanfrye5@gmail.com" TargetMode="External"/><Relationship Id="rId4" Type="http://schemas.openxmlformats.org/officeDocument/2006/relationships/hyperlink" Target="mailto:j.v.vas@ieee.or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s.org/chapters_main.html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chan.us@ieee.org" TargetMode="External"/><Relationship Id="rId2" Type="http://schemas.openxmlformats.org/officeDocument/2006/relationships/hyperlink" Target="http://www.ignitetalks.io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documents/47291_ccrefguide.pdf" TargetMode="External"/><Relationship Id="rId2" Type="http://schemas.openxmlformats.org/officeDocument/2006/relationships/hyperlink" Target="http://www.ieee.org/societies_communities/geo_activities/chapters/index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mcs.org/chapters_main.html" TargetMode="External"/><Relationship Id="rId4" Type="http://schemas.openxmlformats.org/officeDocument/2006/relationships/hyperlink" Target="http://www.emcs.org/pdf/Handbook_November_2009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-elearning.org/CLE/course/index.php" TargetMode="External"/><Relationship Id="rId2" Type="http://schemas.openxmlformats.org/officeDocument/2006/relationships/hyperlink" Target="http://sites.ieee.org/sem/about-sem/trainin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ites.ieee.org/sem/about-sem/trainin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" y="932609"/>
            <a:ext cx="88239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Rebate and how to get more $$$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329" y="1857704"/>
            <a:ext cx="87693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Website</a:t>
            </a:r>
            <a:r>
              <a:rPr lang="en-US" sz="1600" dirty="0"/>
              <a:t>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www.ieee.org/societies_communities/geo_activities/required_reporting/rebate_schedule.html</a:t>
            </a:r>
            <a:endParaRPr lang="en-US" sz="1600" dirty="0" smtClean="0"/>
          </a:p>
          <a:p>
            <a:endParaRPr lang="en-US" sz="1600" dirty="0" smtClean="0"/>
          </a:p>
          <a:p>
            <a:pPr lvl="0"/>
            <a:r>
              <a:rPr lang="en-US" sz="1600" b="1" dirty="0" smtClean="0"/>
              <a:t>A- Chapter rebate</a:t>
            </a:r>
            <a:r>
              <a:rPr lang="en-US" sz="1600" b="1" dirty="0"/>
              <a:t>:</a:t>
            </a:r>
            <a:r>
              <a:rPr lang="en-US" sz="1600" dirty="0"/>
              <a:t> US$200 for each chapter </a:t>
            </a:r>
            <a:r>
              <a:rPr lang="en-US" sz="1600" dirty="0" smtClean="0"/>
              <a:t>and MUST MEET minimum requirement (see below)  by doing the </a:t>
            </a:r>
            <a:r>
              <a:rPr lang="en-US" sz="1600" b="1" u="sng" dirty="0" smtClean="0"/>
              <a:t>L50 (filled by the Chapter Treasurer</a:t>
            </a:r>
            <a:r>
              <a:rPr lang="en-US" sz="1600" dirty="0" smtClean="0"/>
              <a:t>).  Contact your section on how to do </a:t>
            </a:r>
            <a:r>
              <a:rPr lang="en-US" sz="1600" dirty="0"/>
              <a:t>L50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www.ieee.org/societies_communities/geo_activities/required_reporting/financial_reporting.html</a:t>
            </a:r>
            <a:endParaRPr lang="en-US" sz="1600" dirty="0" smtClean="0"/>
          </a:p>
          <a:p>
            <a:pPr lvl="0"/>
            <a:r>
              <a:rPr lang="en-US" sz="1600" b="1" dirty="0" smtClean="0"/>
              <a:t>Bonus </a:t>
            </a:r>
            <a:r>
              <a:rPr lang="en-US" sz="1600" b="1" dirty="0"/>
              <a:t>for timeliness:</a:t>
            </a:r>
            <a:r>
              <a:rPr lang="en-US" sz="1600" dirty="0"/>
              <a:t> All sections whose reporting (financial, meeting, and officer) is submitted by </a:t>
            </a:r>
            <a:r>
              <a:rPr lang="en-US" sz="1600" b="1" dirty="0"/>
              <a:t>the third Friday in February 2016 (exact date might change, verify with your section)</a:t>
            </a:r>
            <a:r>
              <a:rPr lang="en-US" sz="1600" dirty="0"/>
              <a:t>, will receive a 10% bonus of the total rebate.</a:t>
            </a:r>
          </a:p>
          <a:p>
            <a:pPr lvl="0"/>
            <a:r>
              <a:rPr lang="en-US" sz="1600" b="1" dirty="0"/>
              <a:t>Activity bonus:</a:t>
            </a:r>
            <a:r>
              <a:rPr lang="en-US" sz="1600" dirty="0"/>
              <a:t> In an effort to encourage activities at the local level, activity bonuses may be awarded as follows: </a:t>
            </a:r>
          </a:p>
          <a:p>
            <a:pPr lvl="1"/>
            <a:r>
              <a:rPr lang="en-US" sz="1600" dirty="0" smtClean="0"/>
              <a:t>- All </a:t>
            </a:r>
            <a:r>
              <a:rPr lang="en-US" sz="1600" dirty="0"/>
              <a:t>chapters or affinity groups reporting six or more meetings shall receive an additional US$75; in the case of a chapter, at least six of the reported meetings shall be in the technical category</a:t>
            </a:r>
            <a:r>
              <a:rPr lang="en-US" sz="1600" dirty="0" smtClean="0"/>
              <a:t>. To be filled by </a:t>
            </a:r>
            <a:r>
              <a:rPr lang="en-US" sz="1600" b="1" u="sng" dirty="0" smtClean="0"/>
              <a:t>the Chapter Secretary </a:t>
            </a:r>
            <a:r>
              <a:rPr lang="en-US" sz="1600" dirty="0" smtClean="0"/>
              <a:t>in L31 meeting reports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meetings.vtools.ieee.org/main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600" dirty="0"/>
              <a:t>Section gets: </a:t>
            </a:r>
            <a:r>
              <a:rPr lang="en-US" sz="1600" b="1" dirty="0"/>
              <a:t>Membership rebate:</a:t>
            </a:r>
            <a:r>
              <a:rPr lang="en-US" sz="1600" dirty="0"/>
              <a:t> US$3 for each member, Graduate Student member, Student, or Associate grade member, US$1.50 for each Affiliate, and US$4 for each Senior or Fellow grade member, based on 31 December 2015 statistics.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223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more $$$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6158" y="2391104"/>
            <a:ext cx="7551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B- </a:t>
            </a:r>
            <a:r>
              <a:rPr lang="en-US" b="1" dirty="0"/>
              <a:t>Angel Funds $</a:t>
            </a:r>
            <a:r>
              <a:rPr lang="en-US" b="1" dirty="0" smtClean="0"/>
              <a:t>600/year to chapter in financial need.</a:t>
            </a:r>
            <a:r>
              <a:rPr lang="en-US" b="1" dirty="0"/>
              <a:t>  </a:t>
            </a:r>
            <a:r>
              <a:rPr lang="en-US" dirty="0"/>
              <a:t>Refer to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www.emcs.org/chapters/haislmaier.html</a:t>
            </a:r>
            <a:r>
              <a:rPr lang="en-US" u="sng" dirty="0" smtClean="0"/>
              <a:t> </a:t>
            </a:r>
            <a:endParaRPr lang="en-US" sz="1600" dirty="0"/>
          </a:p>
          <a:p>
            <a:r>
              <a:rPr lang="en-US" b="1" dirty="0" smtClean="0"/>
              <a:t>C – Chapter </a:t>
            </a:r>
            <a:r>
              <a:rPr lang="en-US" b="1" dirty="0"/>
              <a:t>Awards: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www.emcs.org/awards_main.html</a:t>
            </a:r>
            <a:endParaRPr lang="en-US" b="1" dirty="0" smtClean="0"/>
          </a:p>
          <a:p>
            <a:r>
              <a:rPr lang="en-US" b="1" dirty="0" smtClean="0"/>
              <a:t>Chapter-of-the-Year Award ($250)</a:t>
            </a:r>
          </a:p>
          <a:p>
            <a:r>
              <a:rPr lang="en-US" b="1" dirty="0" smtClean="0"/>
              <a:t>Most Improved Chapter Award ($250)</a:t>
            </a:r>
          </a:p>
          <a:p>
            <a:r>
              <a:rPr lang="en-US" b="1" dirty="0" smtClean="0"/>
              <a:t>Chapter Founder Award (No monetary fund but recognition)</a:t>
            </a:r>
          </a:p>
          <a:p>
            <a:r>
              <a:rPr lang="en-US" dirty="0" smtClean="0"/>
              <a:t>Tip: start organizing the year before to hit your goal</a:t>
            </a:r>
          </a:p>
          <a:p>
            <a:endParaRPr lang="en-US" b="1" dirty="0"/>
          </a:p>
          <a:p>
            <a:r>
              <a:rPr lang="en-US" b="1" dirty="0" smtClean="0"/>
              <a:t>D- </a:t>
            </a:r>
            <a:r>
              <a:rPr lang="en-US" b="1" dirty="0"/>
              <a:t>Fundraising/mini symposium: </a:t>
            </a:r>
            <a:r>
              <a:rPr lang="en-US" dirty="0"/>
              <a:t>contact Janet O’Neil (</a:t>
            </a:r>
            <a:r>
              <a:rPr lang="en-US" u="sng" dirty="0">
                <a:hlinkClick r:id="rId4"/>
              </a:rPr>
              <a:t>j.n.oneil@ieee.org</a:t>
            </a:r>
            <a:r>
              <a:rPr lang="en-US" dirty="0"/>
              <a:t>) for any advice</a:t>
            </a:r>
            <a:r>
              <a:rPr lang="en-US" b="1" dirty="0"/>
              <a:t> </a:t>
            </a:r>
            <a:r>
              <a:rPr lang="en-US" dirty="0" smtClean="0"/>
              <a:t>on how to organize.  </a:t>
            </a:r>
          </a:p>
          <a:p>
            <a:r>
              <a:rPr lang="en-US" dirty="0" smtClean="0"/>
              <a:t>Tip: make it annual to keep consistency, else hard to restart. Organize a technical talk + vendors/exhibit</a:t>
            </a:r>
            <a:endParaRPr lang="en-US" sz="16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7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vTools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089" y="1933904"/>
            <a:ext cx="75516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http://sites.ieee.org/vtools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and also the </a:t>
            </a:r>
            <a:r>
              <a:rPr lang="en-US" dirty="0" smtClean="0">
                <a:hlinkClick r:id="rId3" action="ppaction://hlinksldjump"/>
              </a:rPr>
              <a:t>CLE Training Courses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vTools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Schedule a meeting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Enter the meeting data (Guest/Non member) L31 (</a:t>
            </a:r>
            <a:r>
              <a:rPr lang="en-US" b="1" dirty="0" smtClean="0"/>
              <a:t>MUST enter ALL by end of the year for ALL chapters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Chapter officer voting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Chapter officer reporting (MUST do once the election is done)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Create a Survey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Create e-Notice</a:t>
            </a:r>
          </a:p>
          <a:p>
            <a:endParaRPr lang="en-US" dirty="0"/>
          </a:p>
          <a:p>
            <a:r>
              <a:rPr lang="en-US" dirty="0" smtClean="0"/>
              <a:t>Financial Report L50 must be reported EACH YEAR to be eligible for the chapter rebate (see Chapter Rebate section)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5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SAMIEEE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089" y="1933904"/>
            <a:ext cx="7551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Tutorial </a:t>
            </a:r>
            <a:r>
              <a:rPr lang="en-US" dirty="0"/>
              <a:t>borrowed from R10: </a:t>
            </a:r>
            <a:r>
              <a:rPr lang="en-US" dirty="0">
                <a:hlinkClick r:id="rId2"/>
              </a:rPr>
              <a:t>http://ewh.ieee.org/ieee/apo/Region10/MembershipPresentations/3.%</a:t>
            </a:r>
            <a:r>
              <a:rPr lang="en-US" dirty="0" smtClean="0">
                <a:hlinkClick r:id="rId2"/>
              </a:rPr>
              <a:t>20SAMIEEE%20Training%20Module.pdf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to get the name and email of your members, follow the screen shots after login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9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SAMIEEE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190" t="11315" r="795" b="5525"/>
          <a:stretch/>
        </p:blipFill>
        <p:spPr>
          <a:xfrm>
            <a:off x="1203789" y="2682286"/>
            <a:ext cx="7088872" cy="3855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089" y="2035956"/>
            <a:ext cx="755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SAMIEEE: how to get the name and email from your chapter: New-&gt; Analysis-&gt; SAMIEEE for Volunteers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2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SAMIEEE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089" y="1933904"/>
            <a:ext cx="755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Profile-&gt;First, Last (Drop on the right screen)</a:t>
            </a:r>
          </a:p>
          <a:p>
            <a:r>
              <a:rPr lang="en-US" dirty="0" smtClean="0"/>
              <a:t>Member Info-&gt; phone Email (Drop on the right) =&gt; Click on the TAB RESULTS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209"/>
          <a:stretch/>
        </p:blipFill>
        <p:spPr>
          <a:xfrm>
            <a:off x="831652" y="2667000"/>
            <a:ext cx="8026806" cy="38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1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SAMIEEE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089" y="1933904"/>
            <a:ext cx="7551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symbol with Arrow Up to Export.</a:t>
            </a:r>
          </a:p>
          <a:p>
            <a:r>
              <a:rPr lang="en-US" dirty="0" smtClean="0"/>
              <a:t>To understand what each field of the SAMIEEE means, click on this excel document (</a:t>
            </a:r>
            <a:r>
              <a:rPr lang="en-US" dirty="0" err="1" smtClean="0"/>
              <a:t>exacel</a:t>
            </a:r>
            <a:r>
              <a:rPr lang="en-US" dirty="0" smtClean="0"/>
              <a:t> will merge cells people with the same first name and hard to copy/paste.  Instead use .CSV file) OR Data-&gt; .CSV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48" y="3076904"/>
            <a:ext cx="4390352" cy="371641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117860"/>
              </p:ext>
            </p:extLst>
          </p:nvPr>
        </p:nvGraphicFramePr>
        <p:xfrm>
          <a:off x="878115" y="316573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showAsIcon="1" r:id="rId5" imgW="914400" imgH="792360" progId="Excel.Sheet.8">
                  <p:embed/>
                </p:oleObj>
              </mc:Choice>
              <mc:Fallback>
                <p:oleObj name="Worksheet" showAsIcon="1" r:id="rId5" imgW="914400" imgH="792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8115" y="316573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8" y="65563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Wordpress (1 of 4)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148" y="1427660"/>
            <a:ext cx="8226804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+mj-lt"/>
              </a:rPr>
              <a:t>Template and Host: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+mj-lt"/>
              </a:rPr>
              <a:t>Based </a:t>
            </a:r>
            <a:r>
              <a:rPr lang="en-US" sz="1600" dirty="0">
                <a:latin typeface="+mj-lt"/>
              </a:rPr>
              <a:t>on IEEE Template, no programming experience necessary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This is what the template will look like: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2"/>
              </a:rPr>
              <a:t>http://sites.ieee.org/section-template/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Request the template and for IEEE host: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3"/>
              </a:rPr>
              <a:t>http://sites.ieee.org/hosting/wordpress-hosting/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+mj-lt"/>
              </a:rPr>
              <a:t>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(you can add other users later once you become the Admin)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 you haven't heard from IEEE within a week, please contact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Khanh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Luu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4"/>
              </a:rPr>
              <a:t>k.n.luu@ieee.org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Khanh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is the Sr. Information Management Analyst of the IEEE Member and Geographic Activities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Department (MGA)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595" y="2470484"/>
            <a:ext cx="5524500" cy="25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8" y="8502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Wordpress (2 of 4)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1789331"/>
            <a:ext cx="894430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latin typeface="+mj-lt"/>
              </a:rPr>
              <a:t>Officers updates on Wordpress: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smtClean="0">
                <a:latin typeface="+mj-lt"/>
              </a:rPr>
              <a:t>Once the website is up (with login):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2"/>
              </a:rPr>
              <a:t>http://sites.ieee.org/wnv-emcs/about-ieee/executive-committee/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3"/>
              </a:rPr>
              <a:t>http://sites.ieee.org/wnv-emcs/communities/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are automatically updated for you. To update the officer information use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4"/>
              </a:rPr>
              <a:t>http://officers.vtools.ieee.org/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 update the communities page, please contact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Khanh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Luu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5"/>
              </a:rPr>
              <a:t>k.n.luu@ieee.org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+mj-lt"/>
              </a:rPr>
              <a:t>Website Updates: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Once you have the login, make the updates by doing to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dashboard-&gt; pages-&gt; select the page you want to edit-&gt;type the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information and click on UPDATE (not preview since the "preview" function is not working).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Luckily if you do not like what you just updated, you can always choose the previous revision and go back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to it.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79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10" y="99461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Wordpress (3 of 4)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9507" y="1566110"/>
            <a:ext cx="912967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Meeting calendar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updates: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 that for the calendar, you can go get your URL meeting from the L31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2"/>
              </a:rPr>
              <a:t>https://meetings.vtools.ieee.org/main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(go to "schedule meeting) to update the RSS feeds. Please take a look on the documents provided in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Ppt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attachment for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Wordpress Feeds for step by step instruction.  It is easier for the chapter to set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also a push for the chapter to input their incoming meeting early and hopefully complete the L31 early also.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You can change the "IEEE section identifier" (left corner) by going here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(and you can put the EMC society logo or add your own chapter one) once you have the login and change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highlight part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 the link to your particular chapter website link (replace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“</a:t>
            </a:r>
            <a:r>
              <a:rPr kumimoji="0" lang="en-US" alt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wnv-emcs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” with your chapter name)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3"/>
              </a:rPr>
              <a:t>http://sites.ieee.org/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hlinkClick r:id="rId3"/>
              </a:rPr>
              <a:t>wnv-emcs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3"/>
              </a:rPr>
              <a:t>/wp-admin/customize.php?return=%2Fwnv-emcs%2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3"/>
              </a:rPr>
              <a:t>Fwp-admin%2F&amp;autofocus%5Bcontrol%5D=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3"/>
              </a:rPr>
              <a:t>header_image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70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1180"/>
            <a:ext cx="90754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Agenda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hlinkClick r:id="rId2" action="ppaction://hlinksldjump"/>
              </a:rPr>
              <a:t>Ignite </a:t>
            </a:r>
            <a:r>
              <a:rPr lang="en-US" dirty="0">
                <a:hlinkClick r:id="rId2" action="ppaction://hlinksldjump"/>
              </a:rPr>
              <a:t>presentation: Engaging Young Professionals </a:t>
            </a:r>
            <a:r>
              <a:rPr lang="en-US" dirty="0"/>
              <a:t>(5 min)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hlinkClick r:id="rId3" action="ppaction://hlinksldjump"/>
              </a:rPr>
              <a:t>Activity </a:t>
            </a:r>
            <a:r>
              <a:rPr lang="en-US" dirty="0">
                <a:hlinkClick r:id="rId3" action="ppaction://hlinksldjump"/>
              </a:rPr>
              <a:t>Reports</a:t>
            </a:r>
            <a:r>
              <a:rPr lang="en-US" dirty="0"/>
              <a:t>, presented by the Chapter Chairs or Delegates (2-3 slides, &lt;3 min)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/>
              <a:t>Overview: </a:t>
            </a:r>
            <a:r>
              <a:rPr lang="en-US" dirty="0" smtClean="0">
                <a:hlinkClick r:id="rId4" action="ppaction://hlinksldjump"/>
              </a:rPr>
              <a:t>Officers handbook</a:t>
            </a:r>
            <a:endParaRPr lang="en-US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/>
              <a:t>Overview: </a:t>
            </a:r>
            <a:r>
              <a:rPr lang="en-US" dirty="0">
                <a:hlinkClick r:id="rId5" action="ppaction://hlinksldjump"/>
              </a:rPr>
              <a:t>Chapter Officer Duties and Center for Leadership Excellence</a:t>
            </a:r>
            <a:endParaRPr lang="en-US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Overview: </a:t>
            </a:r>
            <a:r>
              <a:rPr lang="en-US" dirty="0" smtClean="0">
                <a:hlinkClick r:id="rId6" action="ppaction://hlinksldjump"/>
              </a:rPr>
              <a:t>Understanding </a:t>
            </a:r>
            <a:r>
              <a:rPr lang="en-US" dirty="0">
                <a:hlinkClick r:id="rId6" action="ppaction://hlinksldjump"/>
              </a:rPr>
              <a:t>the Chapter Rebate</a:t>
            </a:r>
            <a:endParaRPr lang="en-US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/>
              <a:t>Overview: </a:t>
            </a:r>
            <a:r>
              <a:rPr lang="en-US" dirty="0">
                <a:hlinkClick r:id="rId7" action="ppaction://hlinksldjump"/>
              </a:rPr>
              <a:t>IEEE </a:t>
            </a:r>
            <a:r>
              <a:rPr lang="en-US" dirty="0" err="1">
                <a:hlinkClick r:id="rId7" action="ppaction://hlinksldjump"/>
              </a:rPr>
              <a:t>vTools</a:t>
            </a:r>
            <a:r>
              <a:rPr lang="en-US" dirty="0">
                <a:hlinkClick r:id="rId7" action="ppaction://hlinksldjump"/>
              </a:rPr>
              <a:t> (hands-on SAMIEEE</a:t>
            </a:r>
            <a:r>
              <a:rPr lang="en-US" dirty="0" smtClean="0">
                <a:hlinkClick r:id="rId7" action="ppaction://hlinksldjump"/>
              </a:rPr>
              <a:t>)</a:t>
            </a:r>
            <a:endParaRPr lang="en-US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Overview: </a:t>
            </a:r>
            <a:r>
              <a:rPr lang="en-US" dirty="0" smtClean="0">
                <a:hlinkClick r:id="rId8" action="ppaction://hlinksldjump"/>
              </a:rPr>
              <a:t>Wordpress – Chapter Website</a:t>
            </a:r>
            <a:endParaRPr lang="en-US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>
                <a:hlinkClick r:id="rId9" action="ppaction://hlinksldjump"/>
              </a:rPr>
              <a:t>What’s new with the EMC Society</a:t>
            </a:r>
            <a:r>
              <a:rPr lang="en-US" i="1" dirty="0" smtClean="0">
                <a:hlinkClick r:id="rId9" action="ppaction://hlinksldjump"/>
              </a:rPr>
              <a:t>?</a:t>
            </a: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Brainstorming: Membership Development (see another </a:t>
            </a:r>
            <a:r>
              <a:rPr lang="en-US" i="1" dirty="0" err="1" smtClean="0"/>
              <a:t>ppt</a:t>
            </a:r>
            <a:r>
              <a:rPr lang="en-US" i="1" dirty="0" smtClean="0"/>
              <a:t>)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12" y="8662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Wordpress (4 of 4)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5575" y="1900340"/>
            <a:ext cx="862479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Download IEEE Sites theme tutorial file 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3"/>
              </a:rPr>
              <a:t>https://drive.google.com/open?id=0B_i1MnQg-aYveXFtODFheFhXR1k&amp;authuser=0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You also check out the WordPress tutorials presented by Lance McBride and Ed Perkins 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Session 1 – Fundamentals  – Basic WordPress interface and structure, Templates, Calendar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4"/>
              </a:rPr>
              <a:t>http://research.microsoft.com/apps/video/default.aspx?id=242111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Session 2 – Intermediate - Metatags, Plugins,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vTools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Calendar, Forms, Surveys,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Promo Images, Redirections, ecommerce)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5"/>
              </a:rPr>
              <a:t>http://research.microsoft.com/apps/video/default.aspx?id=242109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</a:p>
        </p:txBody>
      </p:sp>
      <p:sp>
        <p:nvSpPr>
          <p:cNvPr id="11" name="AutoShape 7" descr="https://lh3.googleusercontent.com/75J0ZKyfmYds0QokY7yoHPN7UAzbCuVD1QCU83L6_6I11tinUTsPRIRa_tBdrRw59nD5Mw=w225-h150-p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569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s://ssl.gstatic.com/docs/doclist/images/mediatype/icon_3_pdf_x16.png"/>
          <p:cNvSpPr>
            <a:spLocks noChangeAspect="1" noChangeArrowheads="1"/>
          </p:cNvSpPr>
          <p:nvPr/>
        </p:nvSpPr>
        <p:spPr bwMode="auto">
          <a:xfrm>
            <a:off x="155575" y="-29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685800" y="506255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Presentation" showAsIcon="1" r:id="rId8" imgW="914400" imgH="792360" progId="PowerPoint.Show.12">
                  <p:embed/>
                </p:oleObj>
              </mc:Choice>
              <mc:Fallback>
                <p:oleObj name="Presentation" showAsIcon="1" r:id="rId8" imgW="914400" imgH="792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506255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200400" y="506255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Acrobat Document" showAsIcon="1" r:id="rId10" imgW="914400" imgH="792360" progId="AcroExch.Document.11">
                  <p:embed/>
                </p:oleObj>
              </mc:Choice>
              <mc:Fallback>
                <p:oleObj name="Acrobat Document" showAsIcon="1" r:id="rId10" imgW="914400" imgH="7923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0400" y="506255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516901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Presentation" showAsIcon="1" r:id="rId13" imgW="914400" imgH="792360" progId="PowerPoint.Show.12">
                  <p:embed/>
                </p:oleObj>
              </mc:Choice>
              <mc:Fallback>
                <p:oleObj name="Presentation" showAsIcon="1" r:id="rId13" imgW="914400" imgH="792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8800" y="516901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8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1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new with the EMC Society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360" y="1888600"/>
            <a:ext cx="888417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en-US" altLang="en-US" sz="1600" b="1" dirty="0" err="1" smtClean="0">
                <a:latin typeface="+mj-lt"/>
              </a:rPr>
              <a:t>IoT</a:t>
            </a:r>
            <a:r>
              <a:rPr lang="en-US" altLang="en-US" sz="1600" b="1" dirty="0" smtClean="0">
                <a:latin typeface="+mj-lt"/>
              </a:rPr>
              <a:t> participation</a:t>
            </a:r>
            <a:r>
              <a:rPr lang="en-US" altLang="en-US" sz="1600" b="1" dirty="0">
                <a:latin typeface="+mj-lt"/>
              </a:rPr>
              <a:t> </a:t>
            </a:r>
            <a:r>
              <a:rPr lang="en-US" altLang="en-US" sz="1600" b="1" dirty="0" smtClean="0">
                <a:latin typeface="+mj-lt"/>
              </a:rPr>
              <a:t>along with other IEEE Societies (collaboration/have a stake): in Review.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+mj-lt"/>
              </a:rPr>
              <a:t>IEEE Joint Journal</a:t>
            </a:r>
            <a:r>
              <a:rPr lang="en-US" altLang="en-US" sz="1600" b="1" dirty="0">
                <a:latin typeface="+mj-lt"/>
              </a:rPr>
              <a:t>: Prof. Qing </a:t>
            </a:r>
            <a:r>
              <a:rPr lang="en-US" altLang="en-US" sz="1600" b="1" dirty="0" err="1">
                <a:latin typeface="+mj-lt"/>
              </a:rPr>
              <a:t>Huo</a:t>
            </a:r>
            <a:r>
              <a:rPr lang="en-US" altLang="en-US" sz="1600" b="1" dirty="0">
                <a:latin typeface="+mj-lt"/>
              </a:rPr>
              <a:t> Liu of Duke University is the editor in chief of the new APS/EMC/MTTS Joint IEEE Journal </a:t>
            </a:r>
            <a:r>
              <a:rPr lang="en-US" altLang="en-US" sz="1600" b="1" dirty="0" smtClean="0">
                <a:latin typeface="+mj-lt"/>
              </a:rPr>
              <a:t>on Multiscale </a:t>
            </a:r>
            <a:r>
              <a:rPr lang="en-US" altLang="en-US" sz="1600" b="1" dirty="0">
                <a:latin typeface="+mj-lt"/>
              </a:rPr>
              <a:t>and Multiphysics Computational Techniques. A call for papers has been </a:t>
            </a:r>
            <a:r>
              <a:rPr lang="en-US" altLang="en-US" sz="1600" b="1" dirty="0" smtClean="0">
                <a:latin typeface="+mj-lt"/>
              </a:rPr>
              <a:t>published in 2015. This requires a membership fee besides the EMC membership.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+mj-lt"/>
              </a:rPr>
              <a:t>A Practical Paper Journal is being discussed as a separate electronic only and/or print publication. This </a:t>
            </a:r>
            <a:r>
              <a:rPr lang="en-US" altLang="en-US" sz="1600" b="1" dirty="0" smtClean="0">
                <a:latin typeface="+mj-lt"/>
              </a:rPr>
              <a:t>would include </a:t>
            </a:r>
            <a:r>
              <a:rPr lang="en-US" altLang="en-US" sz="1600" b="1" dirty="0">
                <a:latin typeface="+mj-lt"/>
              </a:rPr>
              <a:t>application oriented papers or papers presenting case-studies.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dirty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+mj-lt"/>
              </a:rPr>
              <a:t>Calling for Participation into the TCs: (Technical Committees) and PACE-IEEE USA (Professional Activities Committees for Engineer BUT it is not just </a:t>
            </a:r>
            <a:r>
              <a:rPr lang="en-US" altLang="en-US" sz="1600" b="1" dirty="0">
                <a:latin typeface="+mj-lt"/>
              </a:rPr>
              <a:t>about </a:t>
            </a:r>
            <a:r>
              <a:rPr lang="en-US" altLang="en-US" sz="1600" b="1" dirty="0" smtClean="0">
                <a:latin typeface="+mj-lt"/>
              </a:rPr>
              <a:t>USA).  For more PACE information, contact Kimball Williams (</a:t>
            </a:r>
            <a:r>
              <a:rPr lang="en-US" altLang="en-US" sz="1600" b="1" dirty="0" smtClean="0">
                <a:latin typeface="+mj-lt"/>
                <a:hlinkClick r:id="rId2"/>
              </a:rPr>
              <a:t>k.Williams@ieee.org</a:t>
            </a:r>
            <a:r>
              <a:rPr lang="en-US" altLang="en-US" sz="1600" b="1" dirty="0">
                <a:latin typeface="+mj-lt"/>
              </a:rPr>
              <a:t>) </a:t>
            </a:r>
            <a:r>
              <a:rPr lang="en-US" altLang="en-US" sz="1600" b="1" dirty="0">
                <a:latin typeface="+mj-lt"/>
                <a:hlinkClick r:id="rId3"/>
              </a:rPr>
              <a:t>https://www.ieeeusa.org/volunteers/pace</a:t>
            </a:r>
            <a:r>
              <a:rPr lang="en-US" altLang="en-US" sz="1600" b="1" dirty="0" smtClean="0">
                <a:latin typeface="+mj-lt"/>
                <a:hlinkClick r:id="rId3"/>
              </a:rPr>
              <a:t>/</a:t>
            </a:r>
            <a:endParaRPr lang="en-US" altLang="en-US" sz="1600" b="1" dirty="0" smtClean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+mj-lt"/>
              </a:rPr>
              <a:t>Student Liaison (Starting Term: now): Joseph Vas (Bangalore) </a:t>
            </a:r>
            <a:r>
              <a:rPr lang="en-US" altLang="en-US" sz="1600" b="1" dirty="0" smtClean="0">
                <a:latin typeface="+mj-lt"/>
                <a:hlinkClick r:id="rId4"/>
              </a:rPr>
              <a:t>j.v.vas@ieee.org</a:t>
            </a:r>
            <a:endParaRPr lang="en-US" altLang="en-US" sz="1600" b="1" dirty="0" smtClean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latin typeface="+mj-lt"/>
              </a:rPr>
              <a:t>Young Professionals (Starting Term 2017): Al Frye </a:t>
            </a:r>
            <a:r>
              <a:rPr lang="en-US" altLang="en-US" sz="1600" b="1" dirty="0" smtClean="0">
                <a:latin typeface="+mj-lt"/>
                <a:hlinkClick r:id="rId5"/>
              </a:rPr>
              <a:t>allanfrye5@gmail.com</a:t>
            </a:r>
            <a:endParaRPr lang="en-US" altLang="en-US" sz="1600" b="1" dirty="0" smtClean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 smtClean="0"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Contact Caroline Chan, IEEE EMC-S Chapter Coordinator or your Angels </a:t>
            </a:r>
          </a:p>
          <a:p>
            <a:r>
              <a:rPr lang="en-US" sz="2400" b="1" dirty="0"/>
              <a:t>caroline.chan.us@ieee.org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Each Chapter has an Angel.  Please get familiar with who your Angel is.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http://www.emcs.org/chapters_main.html</a:t>
            </a:r>
            <a:r>
              <a:rPr lang="en-US" sz="2400" dirty="0"/>
              <a:t> -&gt; Chapter Angel List (To be updated for 2016)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4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09759"/>
            <a:ext cx="9075420" cy="378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What’s an Ignite Presentation?</a:t>
            </a:r>
          </a:p>
          <a:p>
            <a:r>
              <a:rPr lang="en-US" b="1" dirty="0" smtClean="0"/>
              <a:t>	Ignite </a:t>
            </a:r>
            <a:r>
              <a:rPr lang="en-US" b="1" dirty="0"/>
              <a:t>is a series of speedy presentations</a:t>
            </a:r>
          </a:p>
          <a:p>
            <a:r>
              <a:rPr lang="en-US" dirty="0" smtClean="0"/>
              <a:t>	Presenters </a:t>
            </a:r>
            <a:r>
              <a:rPr lang="en-US" dirty="0"/>
              <a:t>get 20 slides, which automatically advance every 15 seconds. The result is a fast </a:t>
            </a:r>
            <a:r>
              <a:rPr lang="en-US" dirty="0" smtClean="0"/>
              <a:t>	and </a:t>
            </a:r>
            <a:r>
              <a:rPr lang="en-US" dirty="0"/>
              <a:t>fun presentation which lasts just 5 minutes, forcing speakers to get the point, fast. It's </a:t>
            </a:r>
            <a:r>
              <a:rPr lang="en-US" dirty="0" smtClean="0"/>
              <a:t>	the </a:t>
            </a:r>
            <a:r>
              <a:rPr lang="en-US" b="1" dirty="0"/>
              <a:t>presentation</a:t>
            </a:r>
            <a:r>
              <a:rPr lang="en-US" dirty="0"/>
              <a:t> equivalent of a haiku </a:t>
            </a:r>
            <a:r>
              <a:rPr lang="en-US" dirty="0" smtClean="0"/>
              <a:t>	or </a:t>
            </a:r>
            <a:r>
              <a:rPr lang="en-US" dirty="0"/>
              <a:t>sonnet.</a:t>
            </a:r>
          </a:p>
          <a:p>
            <a:r>
              <a:rPr lang="en-US" dirty="0" smtClean="0"/>
              <a:t>	Ignite </a:t>
            </a:r>
            <a:r>
              <a:rPr lang="en-US" dirty="0"/>
              <a:t>events are held in cities around the world.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For more information on Ignite Talks, go to: </a:t>
            </a:r>
            <a:r>
              <a:rPr lang="en-US" i="1" dirty="0" smtClean="0">
                <a:hlinkClick r:id="rId2"/>
              </a:rPr>
              <a:t>http</a:t>
            </a:r>
            <a:r>
              <a:rPr lang="en-US" i="1" dirty="0">
                <a:hlinkClick r:id="rId2"/>
              </a:rPr>
              <a:t>://www.ignitetalks.io</a:t>
            </a:r>
            <a:r>
              <a:rPr lang="en-US" i="1" dirty="0" smtClean="0">
                <a:hlinkClick r:id="rId2"/>
              </a:rPr>
              <a:t>/</a:t>
            </a: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Presented by Caroline Chan </a:t>
            </a:r>
            <a:r>
              <a:rPr lang="en-US" i="1" dirty="0" smtClean="0">
                <a:hlinkClick r:id="rId3"/>
              </a:rPr>
              <a:t>caroline.chan.us@ieee.org</a:t>
            </a: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 smtClean="0"/>
          </a:p>
          <a:p>
            <a:pPr lvl="1" algn="just">
              <a:spcBef>
                <a:spcPts val="100"/>
              </a:spcBef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8867" y="932609"/>
            <a:ext cx="882396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Ignite Presentation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30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09759"/>
            <a:ext cx="9075420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Benelux: Collaborate with Dutch EMC-ESD Society</a:t>
            </a: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Region9: membership dropping from 50 to 25. Need Help but 55 attendees at a 4 hour workshop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Chicago: lots of volunteers and have a social at the end of the year, successful mini symposium with very low registration fees.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Germany: Bootcamp 2 days with Students and Young Engineers</a:t>
            </a: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Italy: outreach to High School (start when they are young!)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Montreal: 2 meetings per year because that’s all its members want</a:t>
            </a: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Ottawa: hosted 2016 IEEE EMC International Symposium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Phoenix: lots of attendees 40+, different venues for meetings such as local labs visit and companies</a:t>
            </a: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River </a:t>
            </a:r>
            <a:r>
              <a:rPr lang="en-US" i="1" dirty="0"/>
              <a:t>Rock </a:t>
            </a:r>
            <a:r>
              <a:rPr lang="en-US" i="1" dirty="0" smtClean="0"/>
              <a:t>Valley: very active and hold 1 formal seminar/year</a:t>
            </a: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Santa Clara: be pro-active finding speakers to fill up the calendar</a:t>
            </a:r>
            <a:endParaRPr lang="en-US" i="1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82396" y="1266759"/>
            <a:ext cx="8823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EMC Chapter Activity Report</a:t>
            </a:r>
            <a:br>
              <a:rPr lang="en-US" sz="4000" dirty="0" smtClean="0"/>
            </a:br>
            <a:r>
              <a:rPr lang="en-US" sz="4000" dirty="0" smtClean="0"/>
              <a:t>Short Summary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72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09759"/>
            <a:ext cx="90754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Singapore: activities have decreased due to fatigue of the volunteers but still a decent attendees and enough financial support to operate independently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Taiwan: lots of workshop, easily over 300 attendees. Hosted APEMC 2015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Tokyo: Collaboration with EMCJ, IEICE (next symposium is June 3-7 2017)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UK and Ireland: half a day technical talks at different venues such as in the museum or in the universities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Washington DC/Northern Virginia: joint meetings with cross over interest with other local chapters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i="1" dirty="0" smtClean="0"/>
              <a:t>West Michigan: mini symposium about 50 attendees, good team of volunteers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lvl="1" algn="just">
              <a:spcBef>
                <a:spcPts val="100"/>
              </a:spcBef>
              <a:defRPr/>
            </a:pPr>
            <a:endParaRPr lang="en-US" i="1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 smtClean="0"/>
          </a:p>
          <a:p>
            <a:pPr lvl="1" algn="just">
              <a:spcBef>
                <a:spcPts val="100"/>
              </a:spcBef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82396" y="1266759"/>
            <a:ext cx="8823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EMC Chapter Activity Report</a:t>
            </a:r>
            <a:br>
              <a:rPr lang="en-US" sz="4000" dirty="0" smtClean="0"/>
            </a:br>
            <a:r>
              <a:rPr lang="en-US" sz="4000" dirty="0" smtClean="0"/>
              <a:t>Short Summary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87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" y="659340"/>
            <a:ext cx="8823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Officer Handbook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5785" y="1521613"/>
            <a:ext cx="833927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In general, most of the documents on IEEE Chapters can be found at the following link: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hlinkClick r:id="rId2"/>
              </a:rPr>
              <a:t>http://www.ieee.org/societies_communities/geo_activities/chapters/index.html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*** The IEEE chapter chair reference guide is available on the IEEE website too.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You can get it just using “IEEE chapter chair reference guide” as search key: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hlinkClick r:id="rId3"/>
              </a:rPr>
              <a:t>http://www.ieee.org/documents/47291_ccrefguide.pdf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*** Similarly, the EMC society Chapter officers' handbook can be find by google by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searching: “EMC society Chapter officers' handbook”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hlinkClick r:id="rId4"/>
              </a:rPr>
              <a:t>http://www.emcs.org/pdf/Handbook_November_2009.pdf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smtClean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IEEE EMC Society Website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F497D"/>
                </a:solidFill>
                <a:latin typeface="Calibri" panose="020F0502020204030204" pitchFamily="34" charset="0"/>
                <a:hlinkClick r:id="rId5"/>
              </a:rPr>
              <a:t>http://www.emcs.org/chapters_main.html</a:t>
            </a:r>
            <a:endParaRPr lang="en-US" altLang="en-US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8" y="1206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Officer Duties and Center For Leadership Excellence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148" y="2252067"/>
            <a:ext cx="855205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Main Core Chapter Officer Duties (your chapter could have other positions and more elaborate duties than the ones called out below):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Chair: Ensure the chapter is well maintained, look for speakers and provide information to the secretary so he/she can publicize. Solicit for Chapter Officer nominations and setup the Voting tools via </a:t>
            </a:r>
            <a:r>
              <a:rPr lang="en-US" altLang="en-US" sz="1600" b="1" dirty="0" err="1" smtClean="0">
                <a:latin typeface="+mj-lt"/>
              </a:rPr>
              <a:t>vTools</a:t>
            </a:r>
            <a:r>
              <a:rPr lang="en-US" altLang="en-US" sz="1600" b="1" dirty="0" smtClean="0">
                <a:latin typeface="+mj-lt"/>
              </a:rPr>
              <a:t>. Report the newly elected chapter officers on IEEE and send an email to the Chapter Coordinator.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Treasurer: Manage the Chapter Finance and fill out the L50 financial report required by IEEE by the end of the Calendar Year.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Maintain the dedicated IEEE Concentration Bank for your chapter when possible.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Secretary: Record minutes from ADCOM (Chapter officer meetings), Publicize the upcoming speakers, Maintain the #members vs guests at each of the Chapter meeting and update mailing list.  Fill out the L31 report by the end of the calendar year.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Webmaster: Maintain the Chapter Website and make Chapter and relevant Society announcements.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 smtClean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3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Officer Duties and Center Leadership Excellence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9819" y="2301010"/>
            <a:ext cx="684713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There are many more short training videos about IEEE that can </a:t>
            </a:r>
            <a:r>
              <a:rPr lang="en-US" altLang="en-US" sz="1600" b="1" dirty="0">
                <a:latin typeface="+mj-lt"/>
              </a:rPr>
              <a:t>be found here: </a:t>
            </a:r>
            <a:endParaRPr lang="en-US" altLang="en-US" sz="1600" b="1" dirty="0" smtClean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+mj-lt"/>
              <a:hlinkClick r:id="rId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  <a:hlinkClick r:id="rId3"/>
              </a:rPr>
              <a:t>https</a:t>
            </a:r>
            <a:r>
              <a:rPr lang="en-US" altLang="en-US" sz="1600" b="1" dirty="0">
                <a:latin typeface="+mj-lt"/>
                <a:hlinkClick r:id="rId3"/>
              </a:rPr>
              <a:t>://</a:t>
            </a:r>
            <a:r>
              <a:rPr lang="en-US" altLang="en-US" sz="1600" b="1" dirty="0" smtClean="0">
                <a:latin typeface="+mj-lt"/>
                <a:hlinkClick r:id="rId3"/>
              </a:rPr>
              <a:t>ieee-elearning.org/CLE/course/index.php</a:t>
            </a:r>
            <a:endParaRPr lang="en-US" altLang="en-US" sz="1600" b="1" dirty="0" smtClean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 smtClean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 smtClean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7477" t="15431" r="51216" b="6252"/>
          <a:stretch/>
        </p:blipFill>
        <p:spPr>
          <a:xfrm>
            <a:off x="5752505" y="2660641"/>
            <a:ext cx="1998976" cy="41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48" y="11344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Officer Duties and Center Leadership Excellence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4853" y="2341189"/>
            <a:ext cx="96590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</a:rPr>
              <a:t>There are many more short training videos about IEEE that can </a:t>
            </a:r>
            <a:r>
              <a:rPr lang="en-US" altLang="en-US" sz="1600" b="1" dirty="0">
                <a:latin typeface="+mj-lt"/>
              </a:rPr>
              <a:t>be found </a:t>
            </a:r>
            <a:r>
              <a:rPr lang="en-US" altLang="en-US" sz="1600" b="1" dirty="0" smtClean="0">
                <a:latin typeface="+mj-lt"/>
              </a:rPr>
              <a:t>here (Borrowed from SEM):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+mj-lt"/>
                <a:hlinkClick r:id="rId2"/>
              </a:rPr>
              <a:t>http</a:t>
            </a:r>
            <a:r>
              <a:rPr lang="en-US" altLang="en-US" sz="1600" b="1" dirty="0">
                <a:latin typeface="+mj-lt"/>
                <a:hlinkClick r:id="rId2"/>
              </a:rPr>
              <a:t>://sites.ieee.org/sem/about-sem/training</a:t>
            </a:r>
            <a:r>
              <a:rPr lang="en-US" altLang="en-US" sz="1600" b="1" dirty="0" smtClean="0">
                <a:latin typeface="+mj-lt"/>
                <a:hlinkClick r:id="rId2"/>
              </a:rPr>
              <a:t>/</a:t>
            </a:r>
            <a:endParaRPr lang="en-US" altLang="en-US" sz="1600" b="1" dirty="0" smtClean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 smtClean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281" t="11285" r="27636" b="24415"/>
          <a:stretch/>
        </p:blipFill>
        <p:spPr>
          <a:xfrm>
            <a:off x="174853" y="3002908"/>
            <a:ext cx="4886431" cy="3600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802" t="15066" r="27497" b="4472"/>
          <a:stretch/>
        </p:blipFill>
        <p:spPr>
          <a:xfrm>
            <a:off x="5160572" y="3174731"/>
            <a:ext cx="3798943" cy="32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883</Words>
  <Application>Microsoft Office PowerPoint</Application>
  <PresentationFormat>On-screen Show (4:3)</PresentationFormat>
  <Paragraphs>224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2_Office Theme</vt:lpstr>
      <vt:lpstr>Custom Design</vt:lpstr>
      <vt:lpstr>Worksheet</vt:lpstr>
      <vt:lpstr>Presentation</vt:lpstr>
      <vt:lpstr>Acrobat Document</vt:lpstr>
      <vt:lpstr>PowerPoint Presentation</vt:lpstr>
      <vt:lpstr>PowerPoint Presentation</vt:lpstr>
      <vt:lpstr>Ignite Presentation</vt:lpstr>
      <vt:lpstr>EMC Chapter Activity Report Short Summary</vt:lpstr>
      <vt:lpstr>EMC Chapter Activity Report Short Summary</vt:lpstr>
      <vt:lpstr>Officer Handbook</vt:lpstr>
      <vt:lpstr>Chapter Officer Duties and Center For Leadership Excellence</vt:lpstr>
      <vt:lpstr>Chapter Officer Duties and Center Leadership Excellence</vt:lpstr>
      <vt:lpstr>Chapter Officer Duties and Center Leadership Excellence</vt:lpstr>
      <vt:lpstr>Chapter Rebate and how to get more $$$</vt:lpstr>
      <vt:lpstr>Get more $$$</vt:lpstr>
      <vt:lpstr>How to Use vTools</vt:lpstr>
      <vt:lpstr>How to Use SAMIEEE</vt:lpstr>
      <vt:lpstr>How to Use SAMIEEE</vt:lpstr>
      <vt:lpstr>How to Use SAMIEEE</vt:lpstr>
      <vt:lpstr>How to Use SAMIEEE</vt:lpstr>
      <vt:lpstr>Wordpress (1 of 4)</vt:lpstr>
      <vt:lpstr>Wordpress (2 of 4)</vt:lpstr>
      <vt:lpstr>Wordpress (3 of 4)</vt:lpstr>
      <vt:lpstr>Wordpress (4 of 4)</vt:lpstr>
      <vt:lpstr>What’s new with the EMC Society</vt:lpstr>
      <vt:lpstr>Questions?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Sea Wing Chan</cp:lastModifiedBy>
  <cp:revision>62</cp:revision>
  <dcterms:created xsi:type="dcterms:W3CDTF">2015-07-29T21:35:17Z</dcterms:created>
  <dcterms:modified xsi:type="dcterms:W3CDTF">2016-08-05T00:00:05Z</dcterms:modified>
</cp:coreProperties>
</file>